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Alfa Slab One"/>
      <p:regular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31fe4287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31fe4287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31fe4287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31fe4287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e13b813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e13b813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e13b813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e13b813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13b813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e13b813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3751673e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3751673e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e13b813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e13b813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3751673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3751673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751673e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3751673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3751673e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3751673e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31fe4287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31fe428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13b8132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e13b8132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751673e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751673e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751673e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751673e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3751673e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3751673e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3751673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3751673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3751673e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3751673e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31fe4287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31fe4287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1fe4287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1fe4287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31fe4287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31fe4287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31fe4287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31fe4287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31fe4287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31fe4287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31fe4287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31fe4287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1fe4287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1fe4287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Theory and Typography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Hout Tang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289625" y="42486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23130"/>
                </a:solidFill>
                <a:highlight>
                  <a:srgbClr val="FAF9F8"/>
                </a:highlight>
              </a:rPr>
              <a:t>Comp4631s2022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7260" l="27458" r="28936" t="7727"/>
          <a:stretch/>
        </p:blipFill>
        <p:spPr>
          <a:xfrm>
            <a:off x="939353" y="2390925"/>
            <a:ext cx="2153474" cy="23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Theory- (Color Combination)</a:t>
            </a:r>
            <a:endParaRPr sz="2840"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4">
            <a:alphaModFix/>
          </a:blip>
          <a:srcRect b="4235" l="24911" r="26106" t="2481"/>
          <a:stretch/>
        </p:blipFill>
        <p:spPr>
          <a:xfrm>
            <a:off x="5832000" y="2390925"/>
            <a:ext cx="2085901" cy="223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00" y="770700"/>
            <a:ext cx="1973800" cy="1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85100" y="704950"/>
            <a:ext cx="3000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4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Analogous</a:t>
            </a:r>
            <a:r>
              <a:rPr b="1" lang="en" sz="284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Color</a:t>
            </a:r>
            <a:endParaRPr b="1" sz="284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0650" y="73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r>
              <a:rPr lang="en" sz="2840"/>
              <a:t>- (Color Combination)</a:t>
            </a:r>
            <a:endParaRPr sz="2840"/>
          </a:p>
        </p:txBody>
      </p:sp>
      <p:sp>
        <p:nvSpPr>
          <p:cNvPr id="141" name="Google Shape;141;p23"/>
          <p:cNvSpPr txBox="1"/>
          <p:nvPr/>
        </p:nvSpPr>
        <p:spPr>
          <a:xfrm>
            <a:off x="865650" y="801000"/>
            <a:ext cx="30000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4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Complementary Color</a:t>
            </a:r>
            <a:endParaRPr b="1" sz="284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5" y="1443150"/>
            <a:ext cx="3706875" cy="311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25186" r="24801" t="0"/>
          <a:stretch/>
        </p:blipFill>
        <p:spPr>
          <a:xfrm>
            <a:off x="6087800" y="1850350"/>
            <a:ext cx="2049375" cy="2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0" y="0"/>
            <a:ext cx="5836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40"/>
              <a:buFont typeface="PT Sans Narrow"/>
              <a:buAutoNum type="arabicPeriod"/>
            </a:pPr>
            <a:r>
              <a:rPr b="1" lang="en" sz="284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Color Theory- (Color Combination)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75" y="1019625"/>
            <a:ext cx="4867725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25" y="906350"/>
            <a:ext cx="3544875" cy="35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9090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40"/>
              <a:t>Color Theory- (Color Combination)</a:t>
            </a:r>
            <a:endParaRPr sz="28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11940" l="0" r="17095" t="0"/>
          <a:stretch/>
        </p:blipFill>
        <p:spPr>
          <a:xfrm>
            <a:off x="311700" y="1152425"/>
            <a:ext cx="4073952" cy="24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8920" l="0" r="10160" t="2841"/>
          <a:stretch/>
        </p:blipFill>
        <p:spPr>
          <a:xfrm>
            <a:off x="4758350" y="1152425"/>
            <a:ext cx="4073952" cy="225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161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90906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40"/>
              <a:t>Color Theory</a:t>
            </a:r>
            <a:endParaRPr sz="28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496550" y="680275"/>
            <a:ext cx="4452300" cy="940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Consistent Colors </a:t>
            </a:r>
            <a:r>
              <a:rPr lang="en" sz="2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Scheme</a:t>
            </a:r>
            <a:endParaRPr sz="27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496550" y="2044900"/>
            <a:ext cx="4452300" cy="9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Design Stand Out</a:t>
            </a:r>
            <a:endParaRPr sz="27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496550" y="3409525"/>
            <a:ext cx="4452300" cy="940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Great User Exp.</a:t>
            </a:r>
            <a:endParaRPr sz="27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2. Typography</a:t>
            </a:r>
            <a:endParaRPr sz="284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572275" y="8698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Serif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San serif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>
                <a:solidFill>
                  <a:srgbClr val="0B5394"/>
                </a:solidFill>
              </a:rPr>
              <a:t>2. Typography</a:t>
            </a:r>
            <a:r>
              <a:rPr lang="en" sz="2840"/>
              <a:t>-Serif</a:t>
            </a:r>
            <a:endParaRPr sz="2840"/>
          </a:p>
        </p:txBody>
      </p:sp>
      <p:sp>
        <p:nvSpPr>
          <p:cNvPr id="177" name="Google Shape;177;p28"/>
          <p:cNvSpPr/>
          <p:nvPr/>
        </p:nvSpPr>
        <p:spPr>
          <a:xfrm>
            <a:off x="3802575" y="940925"/>
            <a:ext cx="1667400" cy="1106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CC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Serif</a:t>
            </a:r>
            <a:r>
              <a:rPr b="1" lang="en" sz="235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739450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741B47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</a:t>
            </a:r>
            <a:r>
              <a:rPr b="1" lang="en" sz="235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593001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Established</a:t>
            </a:r>
            <a:r>
              <a:rPr b="1" lang="en" sz="2350">
                <a:solidFill>
                  <a:srgbClr val="00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6446551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Trustworthy</a:t>
            </a:r>
            <a:r>
              <a:rPr b="1" lang="en" sz="23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AF9F8"/>
              </a:solidFill>
            </a:endParaRPr>
          </a:p>
        </p:txBody>
      </p:sp>
      <p:sp>
        <p:nvSpPr>
          <p:cNvPr id="181" name="Google Shape;181;p28"/>
          <p:cNvSpPr/>
          <p:nvPr/>
        </p:nvSpPr>
        <p:spPr>
          <a:xfrm rot="7364058">
            <a:off x="2666515" y="2470456"/>
            <a:ext cx="1122342" cy="4183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 rot="3089742">
            <a:off x="5501645" y="2463842"/>
            <a:ext cx="1087582" cy="4320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 rot="5400000">
            <a:off x="4210256" y="2487222"/>
            <a:ext cx="8307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28606" l="49429" r="27373" t="40524"/>
          <a:stretch/>
        </p:blipFill>
        <p:spPr>
          <a:xfrm>
            <a:off x="508325" y="1082125"/>
            <a:ext cx="3037723" cy="2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17373" l="21803" r="19819" t="49592"/>
          <a:stretch/>
        </p:blipFill>
        <p:spPr>
          <a:xfrm>
            <a:off x="3546050" y="1187625"/>
            <a:ext cx="5525774" cy="22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>
                <a:solidFill>
                  <a:srgbClr val="0B5394"/>
                </a:solidFill>
              </a:rPr>
              <a:t>2. Typography</a:t>
            </a:r>
            <a:r>
              <a:rPr lang="en" sz="2840"/>
              <a:t>-Serif</a:t>
            </a:r>
            <a:endParaRPr sz="28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>
                <a:solidFill>
                  <a:srgbClr val="0B5394"/>
                </a:solidFill>
              </a:rPr>
              <a:t>2. Typography</a:t>
            </a:r>
            <a:r>
              <a:rPr lang="en" sz="2840"/>
              <a:t>-San Serif</a:t>
            </a:r>
            <a:endParaRPr sz="2840"/>
          </a:p>
        </p:txBody>
      </p:sp>
      <p:sp>
        <p:nvSpPr>
          <p:cNvPr id="196" name="Google Shape;196;p30"/>
          <p:cNvSpPr/>
          <p:nvPr/>
        </p:nvSpPr>
        <p:spPr>
          <a:xfrm>
            <a:off x="3802575" y="940925"/>
            <a:ext cx="1667400" cy="11061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San </a:t>
            </a:r>
            <a:r>
              <a:rPr b="1" lang="en" sz="23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Serif</a:t>
            </a:r>
            <a:r>
              <a:rPr b="1" lang="en" sz="235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739450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Modern</a:t>
            </a:r>
            <a:r>
              <a:rPr b="1" lang="en" sz="23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AF9F8"/>
              </a:solidFill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3593001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350">
                <a:solidFill>
                  <a:srgbClr val="85200C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Approachable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6446551" y="3283899"/>
            <a:ext cx="2263200" cy="11061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b="1" lang="en" sz="22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Clean</a:t>
            </a:r>
            <a:r>
              <a:rPr b="1" lang="en" sz="2350">
                <a:solidFill>
                  <a:srgbClr val="FAF9F8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rgbClr val="FAF9F8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 rot="7364058">
            <a:off x="2666515" y="2470456"/>
            <a:ext cx="1122342" cy="4183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 rot="3089742">
            <a:off x="5501645" y="2463842"/>
            <a:ext cx="1087582" cy="43208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 rot="5400000">
            <a:off x="4210256" y="2487222"/>
            <a:ext cx="8307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>
                <a:solidFill>
                  <a:srgbClr val="0B5394"/>
                </a:solidFill>
              </a:rPr>
              <a:t>2. Typography</a:t>
            </a:r>
            <a:r>
              <a:rPr lang="en" sz="2840"/>
              <a:t>-San Serif</a:t>
            </a:r>
            <a:endParaRPr sz="2840"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28852" l="25952" r="50711" t="40525"/>
          <a:stretch/>
        </p:blipFill>
        <p:spPr>
          <a:xfrm>
            <a:off x="381750" y="924250"/>
            <a:ext cx="3383275" cy="24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 rot="-1574583">
            <a:off x="1190920" y="2398747"/>
            <a:ext cx="381971" cy="1505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775" y="1328126"/>
            <a:ext cx="5262224" cy="182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Color Theory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Typography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585" l="5900" r="6156" t="5762"/>
          <a:stretch/>
        </p:blipFill>
        <p:spPr>
          <a:xfrm>
            <a:off x="2034238" y="39650"/>
            <a:ext cx="5075524" cy="50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424975" y="1864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How to choose </a:t>
            </a:r>
            <a:r>
              <a:rPr lang="en">
                <a:solidFill>
                  <a:srgbClr val="CC0000"/>
                </a:solidFill>
              </a:rPr>
              <a:t>Fonts</a:t>
            </a:r>
            <a:r>
              <a:rPr lang="en">
                <a:solidFill>
                  <a:srgbClr val="0000FF"/>
                </a:solidFill>
              </a:rPr>
              <a:t> based on your App 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2. Typography</a:t>
            </a:r>
            <a:endParaRPr sz="284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1280225" y="917625"/>
            <a:ext cx="6469200" cy="1042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Don’t Overload Your Brand With Too Many Fonts</a:t>
            </a:r>
            <a:endParaRPr b="1" sz="2100">
              <a:solidFill>
                <a:schemeClr val="lt1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0" y="2270875"/>
            <a:ext cx="81629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2. Typography</a:t>
            </a:r>
            <a:endParaRPr sz="28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2. Typography</a:t>
            </a:r>
            <a:endParaRPr sz="2840"/>
          </a:p>
        </p:txBody>
      </p:sp>
      <p:sp>
        <p:nvSpPr>
          <p:cNvPr id="234" name="Google Shape;234;p35"/>
          <p:cNvSpPr/>
          <p:nvPr/>
        </p:nvSpPr>
        <p:spPr>
          <a:xfrm>
            <a:off x="680400" y="889550"/>
            <a:ext cx="7783200" cy="1042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Fonts That Have the Right Amount of Contrast.</a:t>
            </a:r>
            <a:endParaRPr b="1" sz="2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21826" l="26172" r="28023" t="42670"/>
          <a:stretch/>
        </p:blipFill>
        <p:spPr>
          <a:xfrm>
            <a:off x="1427500" y="2050600"/>
            <a:ext cx="6444542" cy="28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40"/>
              <a:t>2. Typography</a:t>
            </a:r>
            <a:endParaRPr sz="2840"/>
          </a:p>
        </p:txBody>
      </p:sp>
      <p:sp>
        <p:nvSpPr>
          <p:cNvPr id="241" name="Google Shape;241;p36"/>
          <p:cNvSpPr/>
          <p:nvPr/>
        </p:nvSpPr>
        <p:spPr>
          <a:xfrm>
            <a:off x="1023800" y="770700"/>
            <a:ext cx="6895500" cy="8604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Look for a Font With Multiple Weights and Styles</a:t>
            </a:r>
            <a:endParaRPr b="1" sz="2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17172" l="26393" r="27625" t="43992"/>
          <a:stretch/>
        </p:blipFill>
        <p:spPr>
          <a:xfrm>
            <a:off x="1191563" y="1717894"/>
            <a:ext cx="6559973" cy="31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542775" y="1047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40"/>
              <a:t>Thank You !</a:t>
            </a:r>
            <a:endParaRPr sz="38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72563" y="690325"/>
            <a:ext cx="82473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Color Theory is the act and science to create the right palette for your mobile application.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4988" t="8717"/>
          <a:stretch/>
        </p:blipFill>
        <p:spPr>
          <a:xfrm>
            <a:off x="1177225" y="1222100"/>
            <a:ext cx="6789549" cy="36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000" y="641825"/>
            <a:ext cx="7232000" cy="40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78" y="445025"/>
            <a:ext cx="3924250" cy="38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  <p:sp>
        <p:nvSpPr>
          <p:cNvPr id="94" name="Google Shape;94;p17"/>
          <p:cNvSpPr/>
          <p:nvPr/>
        </p:nvSpPr>
        <p:spPr>
          <a:xfrm>
            <a:off x="849700" y="1132925"/>
            <a:ext cx="2288400" cy="70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Energy</a:t>
            </a:r>
            <a:endParaRPr b="1"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849700" y="2202550"/>
            <a:ext cx="2288400" cy="765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Excitement</a:t>
            </a:r>
            <a:endParaRPr b="1"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200" y="641800"/>
            <a:ext cx="4915032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634450" y="1722050"/>
            <a:ext cx="2288400" cy="70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Trust</a:t>
            </a:r>
            <a:endParaRPr b="1"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634450" y="2791675"/>
            <a:ext cx="2288400" cy="765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Loyal</a:t>
            </a:r>
            <a:endParaRPr b="1" sz="2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00" y="631750"/>
            <a:ext cx="6345126" cy="36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  <p:sp>
        <p:nvSpPr>
          <p:cNvPr id="110" name="Google Shape;110;p19"/>
          <p:cNvSpPr/>
          <p:nvPr/>
        </p:nvSpPr>
        <p:spPr>
          <a:xfrm>
            <a:off x="215275" y="1733374"/>
            <a:ext cx="1903200" cy="676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23130"/>
                </a:solidFill>
                <a:latin typeface="Trebuchet MS"/>
                <a:ea typeface="Trebuchet MS"/>
                <a:cs typeface="Trebuchet MS"/>
                <a:sym typeface="Trebuchet MS"/>
              </a:rPr>
              <a:t>Creativity</a:t>
            </a:r>
            <a:endParaRPr b="1" sz="2500">
              <a:solidFill>
                <a:srgbClr val="323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15275" y="2756905"/>
            <a:ext cx="1903200" cy="73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23130"/>
                </a:solidFill>
                <a:latin typeface="Trebuchet MS"/>
                <a:ea typeface="Trebuchet MS"/>
                <a:cs typeface="Trebuchet MS"/>
                <a:sym typeface="Trebuchet MS"/>
              </a:rPr>
              <a:t>Attract</a:t>
            </a:r>
            <a:endParaRPr b="1" sz="2500">
              <a:solidFill>
                <a:srgbClr val="323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575" y="1290275"/>
            <a:ext cx="56197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441850" y="1722050"/>
            <a:ext cx="2288400" cy="707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23130"/>
                </a:solidFill>
                <a:latin typeface="Trebuchet MS"/>
                <a:ea typeface="Trebuchet MS"/>
                <a:cs typeface="Trebuchet MS"/>
                <a:sym typeface="Trebuchet MS"/>
              </a:rPr>
              <a:t>Natural</a:t>
            </a:r>
            <a:endParaRPr b="1" sz="2500">
              <a:solidFill>
                <a:srgbClr val="323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41850" y="2791675"/>
            <a:ext cx="2288400" cy="765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23130"/>
                </a:solidFill>
                <a:latin typeface="Trebuchet MS"/>
                <a:ea typeface="Trebuchet MS"/>
                <a:cs typeface="Trebuchet MS"/>
                <a:sym typeface="Trebuchet MS"/>
              </a:rPr>
              <a:t>Quality</a:t>
            </a:r>
            <a:endParaRPr b="1" sz="2500">
              <a:solidFill>
                <a:srgbClr val="32313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</a:t>
            </a:r>
            <a:endParaRPr sz="284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8940" lvl="0" marL="457200" rtl="0" algn="l">
              <a:spcBef>
                <a:spcPts val="0"/>
              </a:spcBef>
              <a:spcAft>
                <a:spcPts val="0"/>
              </a:spcAft>
              <a:buSzPts val="2840"/>
              <a:buAutoNum type="arabicPeriod"/>
            </a:pPr>
            <a:r>
              <a:rPr lang="en" sz="2840"/>
              <a:t>Color Theory- (Color Combination)</a:t>
            </a:r>
            <a:endParaRPr sz="284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200" y="708500"/>
            <a:ext cx="4320000" cy="4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875" y="1230776"/>
            <a:ext cx="3023450" cy="30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